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5C4E6-34F7-4755-8958-F795EC4E8E69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82D8-DAA1-42ED-B717-592A2B8117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9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5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8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1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0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6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AB4C-ACE5-430F-A328-89ECB81AFC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7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30" y="13308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66CCFF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74545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30" y="13308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4" y="1798799"/>
            <a:ext cx="3638877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4" y="944564"/>
            <a:ext cx="7685041" cy="6921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798640"/>
            <a:ext cx="3898900" cy="448627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864E3B-40DB-4446-A212-942282504CBC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61F8F2-AED2-4142-907C-77969DAAF2E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espond2pressure.com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nes.nhs.scot/3704/rrheal/healthy-aging/cpr-for-fe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7619"/>
            <a:ext cx="7772400" cy="1575582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CPR for Feet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0488"/>
            <a:ext cx="7772400" cy="1223888"/>
          </a:xfrm>
        </p:spPr>
        <p:txBody>
          <a:bodyPr>
            <a:normAutofit/>
          </a:bodyPr>
          <a:lstStyle/>
          <a:p>
            <a:pPr algn="l"/>
            <a:r>
              <a:rPr lang="en-GB" sz="6000" b="1" dirty="0" smtClean="0">
                <a:solidFill>
                  <a:srgbClr val="FF0000"/>
                </a:solidFill>
              </a:rPr>
              <a:t>  </a:t>
            </a:r>
            <a:r>
              <a:rPr lang="en-GB" sz="3900" b="1" dirty="0" smtClean="0">
                <a:solidFill>
                  <a:srgbClr val="FF0000"/>
                </a:solidFill>
              </a:rPr>
              <a:t>Duncan Stang </a:t>
            </a:r>
            <a:r>
              <a:rPr lang="en-GB" sz="1500" dirty="0" err="1" smtClean="0">
                <a:solidFill>
                  <a:srgbClr val="FF0000"/>
                </a:solidFill>
              </a:rPr>
              <a:t>MChS</a:t>
            </a:r>
            <a:r>
              <a:rPr lang="en-GB" sz="1500" dirty="0" smtClean="0">
                <a:solidFill>
                  <a:srgbClr val="FF0000"/>
                </a:solidFill>
              </a:rPr>
              <a:t>, FC </a:t>
            </a:r>
            <a:r>
              <a:rPr lang="en-GB" sz="1500" dirty="0" err="1" smtClean="0">
                <a:solidFill>
                  <a:srgbClr val="FF0000"/>
                </a:solidFill>
              </a:rPr>
              <a:t>PodMed</a:t>
            </a:r>
            <a:r>
              <a:rPr lang="en-GB" sz="1500" dirty="0" smtClean="0">
                <a:solidFill>
                  <a:srgbClr val="FF0000"/>
                </a:solidFill>
              </a:rPr>
              <a:t>, FFPM RCPS (</a:t>
            </a:r>
            <a:r>
              <a:rPr lang="en-GB" sz="1500" dirty="0" err="1" smtClean="0">
                <a:solidFill>
                  <a:srgbClr val="FF0000"/>
                </a:solidFill>
              </a:rPr>
              <a:t>Glasg</a:t>
            </a:r>
            <a:r>
              <a:rPr lang="en-GB" sz="1500" dirty="0" smtClean="0">
                <a:solidFill>
                  <a:srgbClr val="FF0000"/>
                </a:solidFill>
              </a:rPr>
              <a:t>)</a:t>
            </a:r>
          </a:p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2874" y="4135901"/>
            <a:ext cx="72870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en-GB" sz="2800" dirty="0" smtClean="0">
                <a:solidFill>
                  <a:schemeClr val="tx2"/>
                </a:solidFill>
              </a:rPr>
              <a:t>Diabetes Foot Coordinator for Scotland</a:t>
            </a:r>
          </a:p>
          <a:p>
            <a:endParaRPr lang="en-GB" dirty="0"/>
          </a:p>
        </p:txBody>
      </p:sp>
      <p:pic>
        <p:nvPicPr>
          <p:cNvPr id="12290" name="Picture 2" descr="D:\SDFAG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5" y="0"/>
            <a:ext cx="1625600" cy="1405232"/>
          </a:xfrm>
          <a:prstGeom prst="rect">
            <a:avLst/>
          </a:prstGeom>
          <a:noFill/>
        </p:spPr>
      </p:pic>
      <p:pic>
        <p:nvPicPr>
          <p:cNvPr id="12291" name="Picture 3" descr="C:\Users\stangd\Pictures\scottish-gov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465" y="0"/>
            <a:ext cx="2297221" cy="129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035050"/>
          <a:ext cx="4248150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7552440" imgH="10693080" progId="AcroExch.Document.DC">
                  <p:embed/>
                </p:oleObj>
              </mc:Choice>
              <mc:Fallback>
                <p:oleObj name="Acrobat Document" r:id="rId3" imgW="7552440" imgH="10693080" progId="AcroExch.Document.DC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35050"/>
                        <a:ext cx="4248150" cy="601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alibri" pitchFamily="34" charset="0"/>
              </a:rPr>
              <a:t>Help came on the 1</a:t>
            </a:r>
            <a:r>
              <a:rPr lang="en-GB" sz="2800" baseline="30000" dirty="0">
                <a:solidFill>
                  <a:schemeClr val="accent4"/>
                </a:solidFill>
                <a:latin typeface="Calibri" pitchFamily="34" charset="0"/>
              </a:rPr>
              <a:t>st</a:t>
            </a:r>
            <a:r>
              <a:rPr lang="en-GB" sz="2800" dirty="0">
                <a:solidFill>
                  <a:schemeClr val="accent4"/>
                </a:solidFill>
                <a:latin typeface="Calibri" pitchFamily="34" charset="0"/>
              </a:rPr>
              <a:t> March 2017</a:t>
            </a:r>
          </a:p>
        </p:txBody>
      </p:sp>
      <p:pic>
        <p:nvPicPr>
          <p:cNvPr id="5" name="Picture 7" descr="C:\Users\stangd\Desktop\Screen Shot 2017-03-28 at 13.32.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923" y="816834"/>
            <a:ext cx="4275032" cy="6041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68800" y="2032000"/>
            <a:ext cx="447040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CPR for feet. To identify those patients at risk, protect them appropriately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and improve the care and referral process for those suffering from active diabetic foot problems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Shona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Robison MSP,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 the then Cabinet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Secretary for Health and Sport, during the Patient Safety debate in the Scottish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Parliament,  referring to the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CPR initiative to prevent hospital acquired foot ulceration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and subsequently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avoid harm to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patients in hospital</a:t>
            </a:r>
            <a:endParaRPr lang="en-GB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This resulted in..........</a:t>
            </a:r>
          </a:p>
        </p:txBody>
      </p:sp>
    </p:spTree>
    <p:extLst>
      <p:ext uri="{BB962C8B-B14F-4D97-AF65-F5344CB8AC3E}">
        <p14:creationId xmlns:p14="http://schemas.microsoft.com/office/powerpoint/2010/main" val="22181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114" y="1828800"/>
            <a:ext cx="8062686" cy="4296229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solidFill>
                  <a:srgbClr val="044380"/>
                </a:solidFill>
                <a:latin typeface="Calibri" pitchFamily="34" charset="0"/>
              </a:rPr>
              <a:t>Introduced </a:t>
            </a:r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via the Clinical Advisory Panel (CAP) process in </a:t>
            </a:r>
            <a:r>
              <a:rPr lang="en-GB" sz="2400" dirty="0">
                <a:solidFill>
                  <a:srgbClr val="044380"/>
                </a:solidFill>
                <a:latin typeface="Calibri" pitchFamily="34" charset="0"/>
              </a:rPr>
              <a:t>consultation with Infection Control, TVS’s, Ward staff &amp; </a:t>
            </a:r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Podiatry</a:t>
            </a:r>
            <a:endParaRPr lang="en-GB" sz="2400" dirty="0">
              <a:solidFill>
                <a:srgbClr val="044380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Legal process 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Award of the National contract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Lowering of cost of devices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Ensuring quality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Evidence based and clinically effective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Commitment to support each HB around the country with training</a:t>
            </a: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Will save us as clinicians valuable time and the National Health Service £££</a:t>
            </a:r>
          </a:p>
          <a:p>
            <a:endParaRPr lang="en-GB" sz="2400" dirty="0">
              <a:solidFill>
                <a:schemeClr val="accent4"/>
              </a:solidFill>
              <a:latin typeface="Calibri" pitchFamily="34" charset="0"/>
            </a:endParaRPr>
          </a:p>
          <a:p>
            <a:endParaRPr lang="en-GB" sz="2600" dirty="0"/>
          </a:p>
          <a:p>
            <a:pPr marL="624078" indent="-514350">
              <a:buNone/>
            </a:pPr>
            <a:endParaRPr lang="en-GB" dirty="0"/>
          </a:p>
          <a:p>
            <a:endParaRPr lang="en-GB" dirty="0"/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pressure </a:t>
            </a:r>
            <a:r>
              <a:rPr lang="en-GB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relieving/reducing </a:t>
            </a:r>
            <a: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range </a:t>
            </a:r>
            <a:b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approved for use in </a:t>
            </a:r>
            <a:b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NHS Scotland</a:t>
            </a:r>
          </a:p>
        </p:txBody>
      </p:sp>
    </p:spTree>
    <p:extLst>
      <p:ext uri="{BB962C8B-B14F-4D97-AF65-F5344CB8AC3E}">
        <p14:creationId xmlns:p14="http://schemas.microsoft.com/office/powerpoint/2010/main" val="20718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At risk and ambulatory</a:t>
            </a:r>
            <a:br>
              <a:rPr lang="en-GB" dirty="0">
                <a:solidFill>
                  <a:schemeClr val="accent4"/>
                </a:solidFill>
                <a:latin typeface="Calibri" pitchFamily="34" charset="0"/>
              </a:rPr>
            </a:br>
            <a:r>
              <a:rPr lang="en-GB" sz="6000" b="1" dirty="0" err="1">
                <a:solidFill>
                  <a:schemeClr val="accent4"/>
                </a:solidFill>
                <a:latin typeface="Calibri" pitchFamily="34" charset="0"/>
              </a:rPr>
              <a:t>HeelSafe</a:t>
            </a:r>
            <a:r>
              <a:rPr lang="en-GB" sz="6000" b="1" dirty="0">
                <a:solidFill>
                  <a:schemeClr val="accent4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074" name="Picture 2" descr="D:\tm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6696744" cy="44700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1415622" cy="96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t="-1" b="2835"/>
          <a:stretch/>
        </p:blipFill>
        <p:spPr>
          <a:xfrm>
            <a:off x="395536" y="3212976"/>
            <a:ext cx="1415622" cy="95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t="1" b="2681"/>
          <a:stretch/>
        </p:blipFill>
        <p:spPr>
          <a:xfrm>
            <a:off x="395536" y="4365104"/>
            <a:ext cx="1415622" cy="9529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5616" y="2996952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149080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chemeClr val="accent4"/>
                </a:solidFill>
                <a:latin typeface="Calibri" pitchFamily="34" charset="0"/>
              </a:rPr>
              <a:t>Patient who is at risk and </a:t>
            </a:r>
            <a:br>
              <a:rPr lang="en-GB" sz="4400" dirty="0">
                <a:solidFill>
                  <a:schemeClr val="accent4"/>
                </a:solidFill>
                <a:latin typeface="Calibri" pitchFamily="34" charset="0"/>
              </a:rPr>
            </a:br>
            <a:r>
              <a:rPr lang="en-GB" sz="4400" dirty="0">
                <a:solidFill>
                  <a:schemeClr val="accent4"/>
                </a:solidFill>
                <a:latin typeface="Calibri" pitchFamily="34" charset="0"/>
              </a:rPr>
              <a:t>non-ambulant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1415622" cy="96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95536" y="3356992"/>
            <a:ext cx="1412894" cy="957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-1" b="2682"/>
          <a:stretch/>
        </p:blipFill>
        <p:spPr>
          <a:xfrm>
            <a:off x="395536" y="4581128"/>
            <a:ext cx="1412894" cy="9529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5616" y="4293096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5616" y="3068960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03226"/>
            <a:ext cx="5472608" cy="3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11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CPR posters and pressure </a:t>
            </a:r>
            <a:b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relieving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Ensure each ward has a CPR for Feet poster and a simple pressure relieving algorithm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600" y="2445328"/>
          <a:ext cx="3024336" cy="427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7552440" imgH="10693080" progId="AcroExch.Document.DC">
                  <p:embed/>
                </p:oleObj>
              </mc:Choice>
              <mc:Fallback>
                <p:oleObj name="Acrobat Document" r:id="rId3" imgW="7552440" imgH="1069308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45328"/>
                        <a:ext cx="3024336" cy="4279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76056" y="2510714"/>
          <a:ext cx="2952328" cy="417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5" imgW="7552440" imgH="10693080" progId="AcroExch.Document.DC">
                  <p:embed/>
                </p:oleObj>
              </mc:Choice>
              <mc:Fallback>
                <p:oleObj name="Acrobat Document" r:id="rId5" imgW="7552440" imgH="10693080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510714"/>
                        <a:ext cx="2952328" cy="4177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9464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Double card  holders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Name badge and CPR card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Constant reminder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Inspection mirror on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back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Ordering information</a:t>
            </a:r>
          </a:p>
          <a:p>
            <a:pPr marL="109728" indent="0">
              <a:buNone/>
            </a:pPr>
            <a:r>
              <a:rPr lang="en-GB" u="sng" dirty="0">
                <a:hlinkClick r:id="rId2"/>
              </a:rPr>
              <a:t>www.respond2pressure.com</a:t>
            </a: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accent4"/>
              </a:solidFill>
              <a:latin typeface="Calibri" pitchFamily="34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CPR badges</a:t>
            </a:r>
          </a:p>
        </p:txBody>
      </p:sp>
      <p:pic>
        <p:nvPicPr>
          <p:cNvPr id="5" name="Picture 3" descr="C:\Users\stangd\Desktop\CPR bad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428575" cy="517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0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443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Ward based training</a:t>
            </a:r>
            <a:endParaRPr lang="en-GB" dirty="0">
              <a:solidFill>
                <a:srgbClr val="0443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Get ‘buy in‘ from Chief </a:t>
            </a:r>
            <a:r>
              <a:rPr lang="en-GB" dirty="0">
                <a:solidFill>
                  <a:srgbClr val="044380"/>
                </a:solidFill>
                <a:latin typeface="Calibri" pitchFamily="34" charset="0"/>
              </a:rPr>
              <a:t>N</a:t>
            </a:r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ursing officer, TVN’s and ward sisters</a:t>
            </a:r>
          </a:p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Training carried on the ward</a:t>
            </a:r>
          </a:p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Encourage a culture of preventing avoiding pressure damage</a:t>
            </a:r>
          </a:p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Encourage a culture of DATIX if damage does occur</a:t>
            </a:r>
          </a:p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Not with a ‘blame’ culture but a culture of learning and improving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572"/>
            <a:ext cx="8229600" cy="135049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 smtClean="0">
                <a:solidFill>
                  <a:srgbClr val="0443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LEARNPRO MODULE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rgbClr val="044380"/>
                </a:solidFill>
                <a:latin typeface="Calibri" pitchFamily="34" charset="0"/>
              </a:rPr>
              <a:t>Gives an overview of diabetes foot disease/risk</a:t>
            </a:r>
          </a:p>
          <a:p>
            <a:r>
              <a:rPr lang="en-GB" sz="2800" dirty="0" smtClean="0">
                <a:solidFill>
                  <a:srgbClr val="044380"/>
                </a:solidFill>
                <a:latin typeface="Calibri" pitchFamily="34" charset="0"/>
              </a:rPr>
              <a:t>Simple but with good practical information/ knowledge </a:t>
            </a:r>
          </a:p>
          <a:p>
            <a:r>
              <a:rPr lang="en-GB" sz="2800" dirty="0" smtClean="0">
                <a:solidFill>
                  <a:srgbClr val="044380"/>
                </a:solidFill>
                <a:latin typeface="Calibri" pitchFamily="34" charset="0"/>
              </a:rPr>
              <a:t>Case scenarios </a:t>
            </a:r>
          </a:p>
          <a:p>
            <a:r>
              <a:rPr lang="en-GB" sz="2800" dirty="0" smtClean="0">
                <a:solidFill>
                  <a:srgbClr val="044380"/>
                </a:solidFill>
                <a:latin typeface="Calibri" pitchFamily="34" charset="0"/>
              </a:rPr>
              <a:t>Touch the Toes test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New Resource – CPR for Feet – link on Diabetes in Scotland </a:t>
            </a:r>
            <a:r>
              <a:rPr lang="en-GB" smtClean="0">
                <a:solidFill>
                  <a:srgbClr val="044380"/>
                </a:solidFill>
                <a:latin typeface="Calibri" pitchFamily="34" charset="0"/>
              </a:rPr>
              <a:t>website – Groups - SDFAG</a:t>
            </a:r>
            <a:endParaRPr lang="en-GB" dirty="0" smtClean="0">
              <a:solidFill>
                <a:srgbClr val="044380"/>
              </a:solidFill>
              <a:latin typeface="Calibri" pitchFamily="34" charset="0"/>
            </a:endParaRPr>
          </a:p>
          <a:p>
            <a:endParaRPr lang="en-GB" dirty="0" smtClean="0">
              <a:solidFill>
                <a:srgbClr val="044380"/>
              </a:solidFill>
              <a:latin typeface="Calibri" pitchFamily="34" charset="0"/>
            </a:endParaRPr>
          </a:p>
          <a:p>
            <a:r>
              <a:rPr lang="en-GB" sz="2800" dirty="0" smtClean="0">
                <a:solidFill>
                  <a:srgbClr val="044380"/>
                </a:solidFill>
                <a:latin typeface="Calibri" pitchFamily="34" charset="0"/>
              </a:rPr>
              <a:t>The resource: An instructive educational tool for clinical and social care staff engaging with patients and persons at risk</a:t>
            </a:r>
            <a:endParaRPr lang="en-GB" dirty="0" smtClean="0">
              <a:solidFill>
                <a:srgbClr val="044380"/>
              </a:solidFill>
              <a:latin typeface="Calibri" pitchFamily="34" charset="0"/>
            </a:endParaRPr>
          </a:p>
          <a:p>
            <a:endParaRPr lang="en-GB" dirty="0" smtClean="0"/>
          </a:p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hlinkClick r:id="rId2"/>
              </a:rPr>
              <a:t>https://learn.nes.nhs.scot/3704/rrheal/healthy-aging/cpr-for-feet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>
                <a:solidFill>
                  <a:srgbClr val="044380"/>
                </a:solidFill>
                <a:latin typeface="Calibri" pitchFamily="34" charset="0"/>
              </a:rPr>
              <a:t>Developed by SDFAG working alongside and supported by........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443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on line training resource</a:t>
            </a:r>
            <a:endParaRPr lang="en-GB" dirty="0">
              <a:solidFill>
                <a:srgbClr val="0443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500" dirty="0">
                <a:solidFill>
                  <a:schemeClr val="accent4"/>
                </a:solidFill>
                <a:latin typeface="Calibri" pitchFamily="34" charset="0"/>
              </a:rPr>
              <a:t>What is it?</a:t>
            </a:r>
          </a:p>
          <a:p>
            <a:pPr algn="ctr">
              <a:buNone/>
            </a:pPr>
            <a:endParaRPr lang="en-GB" sz="100" dirty="0">
              <a:solidFill>
                <a:schemeClr val="accent4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It is a very simple system to make sure on admission to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hospital or any care setting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every patient:</a:t>
            </a:r>
          </a:p>
          <a:p>
            <a:pPr algn="ctr">
              <a:buNone/>
            </a:pPr>
            <a:endParaRPr lang="en-GB" sz="100" dirty="0">
              <a:solidFill>
                <a:schemeClr val="accent4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Have their feet </a:t>
            </a:r>
            <a:r>
              <a:rPr lang="en-GB" sz="3600" b="1" dirty="0">
                <a:solidFill>
                  <a:schemeClr val="accent4"/>
                </a:solidFill>
                <a:latin typeface="Calibri" pitchFamily="34" charset="0"/>
              </a:rPr>
              <a:t>C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hecked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If their feet are at risk, they are </a:t>
            </a:r>
            <a:r>
              <a:rPr lang="en-GB" sz="3600" b="1" dirty="0">
                <a:solidFill>
                  <a:schemeClr val="accent4"/>
                </a:solidFill>
                <a:latin typeface="Calibri" pitchFamily="34" charset="0"/>
              </a:rPr>
              <a:t>P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rotected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If they are discovered to have an existing problem, then they are </a:t>
            </a:r>
            <a:r>
              <a:rPr lang="en-GB" sz="3600" b="1" dirty="0">
                <a:solidFill>
                  <a:schemeClr val="accent4"/>
                </a:solidFill>
                <a:latin typeface="Calibri" pitchFamily="34" charset="0"/>
              </a:rPr>
              <a:t>R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eferred appropriately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campaign in Scotland</a:t>
            </a:r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6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CPR</a:t>
            </a:r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for Feet</a:t>
            </a:r>
          </a:p>
        </p:txBody>
      </p:sp>
    </p:spTree>
    <p:extLst>
      <p:ext uri="{BB962C8B-B14F-4D97-AF65-F5344CB8AC3E}">
        <p14:creationId xmlns:p14="http://schemas.microsoft.com/office/powerpoint/2010/main" val="21055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HEAL">
            <a:extLst>
              <a:ext uri="{FF2B5EF4-FFF2-40B4-BE49-F238E27FC236}">
                <a16:creationId xmlns:a16="http://schemas.microsoft.com/office/drawing/2014/main" xmlns="" id="{FB1EE3CD-5DEC-45C4-9B20-DD71B248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1" y="1207294"/>
            <a:ext cx="3583705" cy="15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B5537B-080E-4E74-9433-F7CEDB3D611F}"/>
              </a:ext>
            </a:extLst>
          </p:cNvPr>
          <p:cNvSpPr/>
          <p:nvPr/>
        </p:nvSpPr>
        <p:spPr>
          <a:xfrm>
            <a:off x="292894" y="3186626"/>
            <a:ext cx="4907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660066"/>
                </a:solidFill>
              </a:rPr>
              <a:t>Inclusive,</a:t>
            </a:r>
          </a:p>
          <a:p>
            <a:r>
              <a:rPr lang="en-US" sz="3000" b="1" dirty="0">
                <a:solidFill>
                  <a:srgbClr val="660066"/>
                </a:solidFill>
              </a:rPr>
              <a:t>Distributed &amp; Accessible Education for Remote, Rural and Island Teams</a:t>
            </a:r>
          </a:p>
        </p:txBody>
      </p:sp>
      <p:pic>
        <p:nvPicPr>
          <p:cNvPr id="4" name="Picture 3" descr="I:\RRHEAL\COMMUNICATIONS\Conferences\2015\AMEE 2015\vc poster\images\mapflt..jpg">
            <a:extLst>
              <a:ext uri="{FF2B5EF4-FFF2-40B4-BE49-F238E27FC236}">
                <a16:creationId xmlns:a16="http://schemas.microsoft.com/office/drawing/2014/main" xmlns="" id="{B5D7EEC8-9A6F-49FB-A948-F14FF913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594" y="1207294"/>
            <a:ext cx="2678906" cy="452913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B665A4-14FC-4C47-AD89-03DD9E254C52}"/>
              </a:ext>
            </a:extLst>
          </p:cNvPr>
          <p:cNvSpPr/>
          <p:nvPr/>
        </p:nvSpPr>
        <p:spPr>
          <a:xfrm>
            <a:off x="1321724" y="2394065"/>
            <a:ext cx="2892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RRHEAL 10 Year Anniversary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#RRHEAL10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4306C"/>
                </a:solidFill>
                <a:effectLst/>
                <a:latin typeface="Calibri" pitchFamily="34" charset="0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dirty="0"/>
              <a:t>	</a:t>
            </a:r>
            <a:r>
              <a:rPr lang="en-GB" sz="3200" dirty="0">
                <a:solidFill>
                  <a:srgbClr val="04306C"/>
                </a:solidFill>
                <a:latin typeface="Calibri" pitchFamily="34" charset="0"/>
              </a:rPr>
              <a:t>Principle Aims of Learning Resource is to:</a:t>
            </a:r>
          </a:p>
          <a:p>
            <a:pPr>
              <a:buNone/>
            </a:pPr>
            <a:endParaRPr lang="en-GB" dirty="0"/>
          </a:p>
          <a:p>
            <a:r>
              <a:rPr lang="en-GB" dirty="0">
                <a:solidFill>
                  <a:srgbClr val="04306C"/>
                </a:solidFill>
                <a:latin typeface="Calibri" pitchFamily="34" charset="0"/>
              </a:rPr>
              <a:t>Raise</a:t>
            </a:r>
            <a:r>
              <a:rPr lang="en-GB" dirty="0"/>
              <a:t> </a:t>
            </a:r>
            <a:r>
              <a:rPr lang="en-GB" u="sng" dirty="0">
                <a:solidFill>
                  <a:srgbClr val="FF0000"/>
                </a:solidFill>
              </a:rPr>
              <a:t>awareness</a:t>
            </a:r>
            <a:r>
              <a:rPr lang="en-GB" dirty="0"/>
              <a:t> </a:t>
            </a:r>
            <a:r>
              <a:rPr lang="en-GB" dirty="0">
                <a:solidFill>
                  <a:srgbClr val="04306C"/>
                </a:solidFill>
                <a:latin typeface="Calibri" pitchFamily="34" charset="0"/>
              </a:rPr>
              <a:t>of the importance of CPR for Feet</a:t>
            </a:r>
          </a:p>
          <a:p>
            <a:r>
              <a:rPr lang="en-GB" dirty="0">
                <a:solidFill>
                  <a:srgbClr val="04306C"/>
                </a:solidFill>
                <a:latin typeface="Calibri" pitchFamily="34" charset="0"/>
              </a:rPr>
              <a:t>How to </a:t>
            </a:r>
            <a:r>
              <a:rPr lang="en-GB" u="sng" dirty="0">
                <a:solidFill>
                  <a:srgbClr val="FF0000"/>
                </a:solidFill>
              </a:rPr>
              <a:t>apply</a:t>
            </a:r>
            <a:r>
              <a:rPr lang="en-GB" dirty="0"/>
              <a:t> </a:t>
            </a:r>
            <a:r>
              <a:rPr lang="en-GB" dirty="0">
                <a:solidFill>
                  <a:srgbClr val="04306C"/>
                </a:solidFill>
                <a:latin typeface="Calibri" pitchFamily="34" charset="0"/>
              </a:rPr>
              <a:t>CPR for Feet to individual patients/clients in a health and social care setting.</a:t>
            </a:r>
          </a:p>
          <a:p>
            <a:pPr>
              <a:buNone/>
            </a:pPr>
            <a:r>
              <a:rPr lang="en-GB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5CA333-F02A-4147-A339-6C077B2F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CPR for Feet</a:t>
            </a:r>
          </a:p>
        </p:txBody>
      </p:sp>
    </p:spTree>
    <p:extLst>
      <p:ext uri="{BB962C8B-B14F-4D97-AF65-F5344CB8AC3E}">
        <p14:creationId xmlns:p14="http://schemas.microsoft.com/office/powerpoint/2010/main" val="7639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235DEA2-70F4-41B7-AA1F-261B22F41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098" y="1806766"/>
            <a:ext cx="3657600" cy="2302526"/>
          </a:xfrm>
        </p:spPr>
        <p:txBody>
          <a:bodyPr>
            <a:normAutofit fontScale="77500" lnSpcReduction="20000"/>
          </a:bodyPr>
          <a:lstStyle/>
          <a:p>
            <a:r>
              <a:rPr lang="en-GB" sz="3600" b="1" dirty="0"/>
              <a:t>Scenario </a:t>
            </a:r>
          </a:p>
          <a:p>
            <a:r>
              <a:rPr lang="en-GB" sz="3600" b="1" dirty="0"/>
              <a:t>Case based</a:t>
            </a:r>
          </a:p>
          <a:p>
            <a:r>
              <a:rPr lang="en-GB" sz="3600" b="1" dirty="0"/>
              <a:t>Context rich</a:t>
            </a:r>
          </a:p>
          <a:p>
            <a:r>
              <a:rPr lang="en-GB" sz="3600" b="1" dirty="0"/>
              <a:t>Role modelled 	best practice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2050" name="DE3B9780-55CD-47BC-B12A-530F94B3C559" descr="A8D82211-541A-42FB-9E03-C31E6E16F739@nesguest">
            <a:extLst>
              <a:ext uri="{FF2B5EF4-FFF2-40B4-BE49-F238E27FC236}">
                <a16:creationId xmlns="" xmlns:a16="http://schemas.microsoft.com/office/drawing/2014/main" id="{6974FF48-506F-4374-9749-9034CCFCB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b="4428"/>
          <a:stretch/>
        </p:blipFill>
        <p:spPr bwMode="auto">
          <a:xfrm>
            <a:off x="356724" y="1562160"/>
            <a:ext cx="2347647" cy="14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35C5F292-F2F3-4DD1-947C-651FB18482C0" descr="7138822C-0E85-439A-9FE0-9C499F79F766@nesguest">
            <a:extLst>
              <a:ext uri="{FF2B5EF4-FFF2-40B4-BE49-F238E27FC236}">
                <a16:creationId xmlns="" xmlns:a16="http://schemas.microsoft.com/office/drawing/2014/main" id="{37FE53BB-0D94-4D60-958A-4409D424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r="31515"/>
          <a:stretch/>
        </p:blipFill>
        <p:spPr bwMode="auto">
          <a:xfrm>
            <a:off x="605927" y="4111414"/>
            <a:ext cx="2265546" cy="15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FF22A1B-3D41-4226-B54A-7162810A9C08" descr="CFC14327-D6DA-4C20-971B-F250A34D187D@nesguest">
            <a:extLst>
              <a:ext uri="{FF2B5EF4-FFF2-40B4-BE49-F238E27FC236}">
                <a16:creationId xmlns="" xmlns:a16="http://schemas.microsoft.com/office/drawing/2014/main" id="{67CAFB9D-E022-449E-A7EB-06AFB8E34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2"/>
          <a:stretch/>
        </p:blipFill>
        <p:spPr bwMode="auto">
          <a:xfrm>
            <a:off x="5874959" y="1493704"/>
            <a:ext cx="3113532" cy="176205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567DE37-67C0-4465-9D5D-F3FAD9DBCA9B" descr="DE411BD2-BBCE-4EB3-AFEF-A3AB4C647AB6@nesguest">
            <a:extLst>
              <a:ext uri="{FF2B5EF4-FFF2-40B4-BE49-F238E27FC236}">
                <a16:creationId xmlns="" xmlns:a16="http://schemas.microsoft.com/office/drawing/2014/main" id="{353E8B13-8213-4A2F-ADB9-9340FAA7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6" b="-1"/>
          <a:stretch/>
        </p:blipFill>
        <p:spPr bwMode="auto">
          <a:xfrm>
            <a:off x="5868550" y="3516486"/>
            <a:ext cx="3024452" cy="2837056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r>
              <a:rPr lang="en-GB" dirty="0" smtClean="0">
                <a:solidFill>
                  <a:srgbClr val="04306C"/>
                </a:solidFill>
                <a:latin typeface="Calibri" pitchFamily="34" charset="0"/>
              </a:rPr>
              <a:t>Prevent avoidable harm</a:t>
            </a:r>
          </a:p>
          <a:p>
            <a:r>
              <a:rPr lang="en-GB" dirty="0" smtClean="0">
                <a:solidFill>
                  <a:srgbClr val="04306C"/>
                </a:solidFill>
                <a:latin typeface="Calibri" pitchFamily="34" charset="0"/>
              </a:rPr>
              <a:t>Prevent litigation</a:t>
            </a:r>
          </a:p>
          <a:p>
            <a:r>
              <a:rPr lang="en-GB" dirty="0" smtClean="0">
                <a:solidFill>
                  <a:srgbClr val="04306C"/>
                </a:solidFill>
                <a:latin typeface="Calibri" pitchFamily="34" charset="0"/>
              </a:rPr>
              <a:t>Save valuable budget</a:t>
            </a:r>
          </a:p>
          <a:p>
            <a:r>
              <a:rPr lang="en-GB" dirty="0" smtClean="0">
                <a:solidFill>
                  <a:srgbClr val="04306C"/>
                </a:solidFill>
                <a:latin typeface="Calibri" pitchFamily="34" charset="0"/>
              </a:rPr>
              <a:t>Improve QOL for our patients</a:t>
            </a:r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sz="4000" b="1" dirty="0">
                <a:solidFill>
                  <a:schemeClr val="accent4"/>
                </a:solidFill>
                <a:latin typeface="Calibri" pitchFamily="34" charset="0"/>
              </a:rPr>
              <a:t>And </a:t>
            </a:r>
            <a:r>
              <a:rPr lang="en-GB" sz="4000" b="1" dirty="0" smtClean="0">
                <a:solidFill>
                  <a:schemeClr val="accent4"/>
                </a:solidFill>
                <a:latin typeface="Calibri" pitchFamily="34" charset="0"/>
              </a:rPr>
              <a:t>really just do </a:t>
            </a:r>
            <a:r>
              <a:rPr lang="en-GB" sz="4000" b="1" dirty="0">
                <a:solidFill>
                  <a:schemeClr val="accent4"/>
                </a:solidFill>
                <a:latin typeface="Calibri" pitchFamily="34" charset="0"/>
              </a:rPr>
              <a:t>what we </a:t>
            </a:r>
            <a:r>
              <a:rPr lang="en-GB" sz="4000" b="1" dirty="0" smtClean="0">
                <a:solidFill>
                  <a:schemeClr val="accent4"/>
                </a:solidFill>
                <a:latin typeface="Calibri" pitchFamily="34" charset="0"/>
              </a:rPr>
              <a:t>should all </a:t>
            </a:r>
            <a:r>
              <a:rPr lang="en-GB" sz="4000" b="1" dirty="0">
                <a:solidFill>
                  <a:schemeClr val="accent4"/>
                </a:solidFill>
                <a:latin typeface="Calibri" pitchFamily="34" charset="0"/>
              </a:rPr>
              <a:t>have </a:t>
            </a:r>
            <a:r>
              <a:rPr lang="en-GB" sz="4000" b="1" dirty="0" smtClean="0">
                <a:solidFill>
                  <a:schemeClr val="accent4"/>
                </a:solidFill>
                <a:latin typeface="Calibri" pitchFamily="34" charset="0"/>
              </a:rPr>
              <a:t>been </a:t>
            </a:r>
            <a:r>
              <a:rPr lang="en-GB" sz="4000" b="1" dirty="0">
                <a:solidFill>
                  <a:schemeClr val="accent4"/>
                </a:solidFill>
                <a:latin typeface="Calibri" pitchFamily="34" charset="0"/>
              </a:rPr>
              <a:t>doing all along!!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chemeClr val="accent4"/>
                </a:solidFill>
                <a:effectLst/>
                <a:latin typeface="Calibri" pitchFamily="34" charset="0"/>
              </a:rPr>
              <a:t>So </a:t>
            </a:r>
            <a:r>
              <a:rPr lang="en-GB" sz="4800" dirty="0" smtClean="0">
                <a:solidFill>
                  <a:schemeClr val="accent4"/>
                </a:solidFill>
                <a:effectLst/>
                <a:latin typeface="Calibri" pitchFamily="34" charset="0"/>
              </a:rPr>
              <a:t>think </a:t>
            </a:r>
            <a:r>
              <a:rPr lang="en-GB" sz="4800" smtClean="0">
                <a:solidFill>
                  <a:schemeClr val="accent4"/>
                </a:solidFill>
                <a:effectLst/>
                <a:latin typeface="Calibri" pitchFamily="34" charset="0"/>
              </a:rPr>
              <a:t>about introducing </a:t>
            </a:r>
            <a:r>
              <a:rPr lang="en-GB" sz="4800" dirty="0">
                <a:solidFill>
                  <a:schemeClr val="accent4"/>
                </a:solidFill>
                <a:effectLst/>
                <a:latin typeface="Calibri" pitchFamily="34" charset="0"/>
              </a:rPr>
              <a:t/>
            </a:r>
            <a:br>
              <a:rPr lang="en-GB" sz="4800" dirty="0">
                <a:solidFill>
                  <a:schemeClr val="accent4"/>
                </a:solidFill>
                <a:effectLst/>
                <a:latin typeface="Calibri" pitchFamily="34" charset="0"/>
              </a:rPr>
            </a:br>
            <a:r>
              <a:rPr lang="en-GB" sz="4800" dirty="0">
                <a:solidFill>
                  <a:schemeClr val="accent4"/>
                </a:solidFill>
                <a:effectLst/>
                <a:latin typeface="Calibri" pitchFamily="34" charset="0"/>
              </a:rPr>
              <a:t>CPR for Feet</a:t>
            </a:r>
          </a:p>
        </p:txBody>
      </p:sp>
    </p:spTree>
    <p:extLst>
      <p:ext uri="{BB962C8B-B14F-4D97-AF65-F5344CB8AC3E}">
        <p14:creationId xmlns:p14="http://schemas.microsoft.com/office/powerpoint/2010/main" val="22010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886"/>
            <a:ext cx="8229600" cy="35834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3600" b="1" dirty="0" smtClean="0">
                <a:solidFill>
                  <a:schemeClr val="accent4"/>
                </a:solidFill>
              </a:rPr>
              <a:t>2.4% </a:t>
            </a:r>
            <a:r>
              <a:rPr lang="en-GB" dirty="0" smtClean="0">
                <a:solidFill>
                  <a:schemeClr val="accent4"/>
                </a:solidFill>
              </a:rPr>
              <a:t>of in patients with diabetes developed a new foot lesion whilst in hospital </a:t>
            </a:r>
          </a:p>
          <a:p>
            <a:r>
              <a:rPr lang="en-GB" sz="3600" b="1" dirty="0" smtClean="0">
                <a:solidFill>
                  <a:schemeClr val="accent4"/>
                </a:solidFill>
              </a:rPr>
              <a:t>57%</a:t>
            </a:r>
            <a:r>
              <a:rPr lang="en-GB" sz="3600" dirty="0" smtClean="0">
                <a:solidFill>
                  <a:schemeClr val="accent4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</a:rPr>
              <a:t>of in patients had not had their feet checked </a:t>
            </a:r>
          </a:p>
          <a:p>
            <a:r>
              <a:rPr lang="en-GB" sz="3600" b="1" dirty="0" smtClean="0">
                <a:solidFill>
                  <a:schemeClr val="accent4"/>
                </a:solidFill>
              </a:rPr>
              <a:t>60%</a:t>
            </a:r>
            <a:r>
              <a:rPr lang="en-GB" sz="3600" dirty="0" smtClean="0">
                <a:solidFill>
                  <a:schemeClr val="accent4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</a:rPr>
              <a:t>who were discovered to be at risk of developing a foot ulcer did not have any pressure relief in place </a:t>
            </a:r>
          </a:p>
          <a:p>
            <a:pPr algn="r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 smtClean="0">
                <a:solidFill>
                  <a:schemeClr val="accent4"/>
                </a:solidFill>
              </a:rPr>
              <a:t>Why did we feel we needed such an initiative?</a:t>
            </a:r>
            <a:br>
              <a:rPr lang="en-GB" sz="4900" dirty="0" smtClean="0">
                <a:solidFill>
                  <a:schemeClr val="accent4"/>
                </a:solidFill>
              </a:rPr>
            </a:br>
            <a:r>
              <a:rPr lang="en-GB" sz="3100" dirty="0" smtClean="0">
                <a:solidFill>
                  <a:schemeClr val="accent4"/>
                </a:solidFill>
                <a:effectLst/>
              </a:rPr>
              <a:t>Scottish Diabetes Inpatient </a:t>
            </a:r>
            <a:br>
              <a:rPr lang="en-GB" sz="3100" dirty="0" smtClean="0">
                <a:solidFill>
                  <a:schemeClr val="accent4"/>
                </a:solidFill>
                <a:effectLst/>
              </a:rPr>
            </a:br>
            <a:r>
              <a:rPr lang="en-GB" sz="3100" dirty="0" smtClean="0">
                <a:solidFill>
                  <a:schemeClr val="accent4"/>
                </a:solidFill>
                <a:effectLst/>
              </a:rPr>
              <a:t>audit of 1,048 inpatients revealed  that; </a:t>
            </a:r>
            <a:r>
              <a:rPr lang="en-GB" sz="4000" dirty="0" smtClean="0">
                <a:solidFill>
                  <a:schemeClr val="accent4"/>
                </a:solidFill>
              </a:rPr>
              <a:t/>
            </a:r>
            <a:br>
              <a:rPr lang="en-GB" sz="4000" dirty="0" smtClean="0">
                <a:solidFill>
                  <a:schemeClr val="accent4"/>
                </a:solidFill>
              </a:rPr>
            </a:br>
            <a:endParaRPr lang="en-GB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791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   So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9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what are we trying to avoid?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pic>
        <p:nvPicPr>
          <p:cNvPr id="3" name="Picture 2" descr="C:\Users\stangd\Pictures\Hee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032448" cy="2777224"/>
          </a:xfrm>
          <a:prstGeom prst="rect">
            <a:avLst/>
          </a:prstGeom>
          <a:noFill/>
        </p:spPr>
      </p:pic>
      <p:pic>
        <p:nvPicPr>
          <p:cNvPr id="4" name="Picture 2" descr="T:\My Pictures\0021704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63872" y="1916832"/>
            <a:ext cx="4112584" cy="27786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94116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9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We need to prevent the preventable!!!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9649"/>
            <a:ext cx="8229600" cy="468454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>
              <a:solidFill>
                <a:schemeClr val="accent4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Pressure ulcers on heels are the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     second most common after the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     sacral area.........why?</a:t>
            </a:r>
          </a:p>
          <a:p>
            <a:pPr>
              <a:buNone/>
            </a:pPr>
            <a:endParaRPr lang="en-GB" sz="2000" dirty="0" smtClean="0">
              <a:solidFill>
                <a:schemeClr val="accent4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Thin subcutaneous tissue found on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    the heel between skin and bone provides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    little protection from forces such as pressure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4"/>
                </a:solidFill>
                <a:latin typeface="Calibri" pitchFamily="34" charset="0"/>
              </a:rPr>
              <a:t>     shear and friction</a:t>
            </a:r>
          </a:p>
          <a:p>
            <a:pPr>
              <a:buNone/>
            </a:pPr>
            <a:endParaRPr lang="en-GB" sz="2000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>
              <a:buNone/>
            </a:pPr>
            <a:endParaRPr lang="en-GB" sz="2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Why do we need to be especially concerned about the heel?</a:t>
            </a:r>
            <a:endParaRPr lang="en-GB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1" descr="C:\Users\WilsonA\Documents\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70" y="1973943"/>
            <a:ext cx="3380949" cy="283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Elderly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Frail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Immobile/bedbound/</a:t>
            </a:r>
          </a:p>
          <a:p>
            <a:pPr>
              <a:buNone/>
            </a:pPr>
            <a:r>
              <a:rPr lang="en-GB" sz="2000" dirty="0">
                <a:solidFill>
                  <a:schemeClr val="accent4"/>
                </a:solidFill>
              </a:rPr>
              <a:t>   chair bound</a:t>
            </a:r>
          </a:p>
          <a:p>
            <a:pPr>
              <a:buNone/>
            </a:pPr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Malnourished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“Special risks” – diabetes, vascular disease, CVA, renal impairment, during surgery, post operative 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Who is “at risk”? </a:t>
            </a:r>
          </a:p>
        </p:txBody>
      </p:sp>
      <p:pic>
        <p:nvPicPr>
          <p:cNvPr id="6145" name="Picture 1" descr="C:\Users\WilsonA\Documents\frail pat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096344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1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8858"/>
            <a:ext cx="8229600" cy="4628434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NHS Education for Scotland in partnership with Healthcare Improvement Scotland and the National Association of Tissue Viability Nurses Scotland have developed resources to help understand pressure ulcers - how they form, how they are treated and crucially how they can be prevented</a:t>
            </a:r>
          </a:p>
          <a:p>
            <a:pPr>
              <a:buNone/>
            </a:pPr>
            <a:endParaRPr lang="en-GB" sz="2400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Message</a:t>
            </a:r>
            <a:endParaRPr lang="en-GB" sz="3000" b="1" dirty="0" smtClean="0">
              <a:solidFill>
                <a:srgbClr val="0443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GB" sz="2400" dirty="0" smtClean="0">
              <a:solidFill>
                <a:srgbClr val="044380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The </a:t>
            </a:r>
            <a:r>
              <a:rPr lang="en-GB" sz="2400" dirty="0">
                <a:solidFill>
                  <a:srgbClr val="044380"/>
                </a:solidFill>
                <a:latin typeface="Calibri" pitchFamily="34" charset="0"/>
              </a:rPr>
              <a:t>cost of prevention is less than the cost of treatment</a:t>
            </a:r>
          </a:p>
          <a:p>
            <a:pPr>
              <a:buNone/>
            </a:pPr>
            <a:endParaRPr lang="en-GB" sz="2400" dirty="0">
              <a:solidFill>
                <a:srgbClr val="0443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rgbClr val="044380"/>
                </a:solidFill>
                <a:latin typeface="Calibri" pitchFamily="34" charset="0"/>
              </a:rPr>
              <a:t>Decreasing the incidence of pressure ulcers </a:t>
            </a:r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 releases </a:t>
            </a:r>
            <a:r>
              <a:rPr lang="en-GB" sz="2400" dirty="0">
                <a:solidFill>
                  <a:srgbClr val="044380"/>
                </a:solidFill>
                <a:latin typeface="Calibri" pitchFamily="34" charset="0"/>
              </a:rPr>
              <a:t>staff resources and hospital </a:t>
            </a:r>
            <a:r>
              <a:rPr lang="en-GB" sz="2400" dirty="0" smtClean="0">
                <a:solidFill>
                  <a:srgbClr val="044380"/>
                </a:solidFill>
                <a:latin typeface="Calibri" pitchFamily="34" charset="0"/>
              </a:rPr>
              <a:t>beds</a:t>
            </a:r>
          </a:p>
          <a:p>
            <a:pPr>
              <a:buNone/>
            </a:pPr>
            <a:endParaRPr lang="en-GB" sz="2400" dirty="0">
              <a:solidFill>
                <a:schemeClr val="accent4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accent4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8629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accent4"/>
                </a:solidFill>
                <a:latin typeface="Calibri" pitchFamily="34" charset="0"/>
              </a:rPr>
              <a:t/>
            </a:r>
            <a:br>
              <a:rPr lang="en-GB" sz="4000" dirty="0">
                <a:solidFill>
                  <a:schemeClr val="accent4"/>
                </a:solidFill>
                <a:latin typeface="Calibri" pitchFamily="34" charset="0"/>
              </a:rPr>
            </a:br>
            <a:r>
              <a:rPr lang="en-GB" sz="4000" dirty="0" smtClean="0">
                <a:solidFill>
                  <a:schemeClr val="accent4"/>
                </a:solidFill>
                <a:latin typeface="Calibri" pitchFamily="34" charset="0"/>
              </a:rPr>
              <a:t>Recent Guidelines in Scotland </a:t>
            </a:r>
            <a:endParaRPr lang="en-GB" sz="4000" dirty="0">
              <a:solidFill>
                <a:schemeClr val="accent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Hospital acquired foot ulceration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is...........</a:t>
            </a: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Unnecessary</a:t>
            </a:r>
            <a:endParaRPr lang="en-GB" dirty="0">
              <a:solidFill>
                <a:schemeClr val="accent4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Delays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discharge </a:t>
            </a: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Is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easily preventable </a:t>
            </a: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Causes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unnecessary distress to patients</a:t>
            </a: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Costs our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National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Health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S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ervice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vast sums of money</a:t>
            </a:r>
          </a:p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Results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in litigation</a:t>
            </a:r>
          </a:p>
          <a:p>
            <a:pPr>
              <a:buNone/>
            </a:pPr>
            <a:endParaRPr lang="en-GB" dirty="0">
              <a:solidFill>
                <a:schemeClr val="accent4"/>
              </a:solidFill>
              <a:latin typeface="Calibri" pitchFamily="34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188640"/>
            <a:ext cx="8651631" cy="1584176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Why do we need </a:t>
            </a:r>
            <a:br>
              <a:rPr lang="en-GB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4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CPR for </a:t>
            </a:r>
            <a:r>
              <a:rPr lang="en-GB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Feet?</a:t>
            </a:r>
          </a:p>
        </p:txBody>
      </p:sp>
    </p:spTree>
    <p:extLst>
      <p:ext uri="{BB962C8B-B14F-4D97-AF65-F5344CB8AC3E}">
        <p14:creationId xmlns:p14="http://schemas.microsoft.com/office/powerpoint/2010/main" val="1466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My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role as Diabetes Foot 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Coordinator for Scotland </a:t>
            </a:r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is ‘advisory</a:t>
            </a:r>
            <a:r>
              <a:rPr lang="en-GB" dirty="0" smtClean="0">
                <a:solidFill>
                  <a:schemeClr val="accent4"/>
                </a:solidFill>
                <a:latin typeface="Calibri" pitchFamily="34" charset="0"/>
              </a:rPr>
              <a:t>’</a:t>
            </a:r>
          </a:p>
          <a:p>
            <a:pPr>
              <a:buNone/>
            </a:pPr>
            <a:endParaRPr lang="en-GB" dirty="0">
              <a:solidFill>
                <a:schemeClr val="accent4"/>
              </a:solidFill>
              <a:latin typeface="Calibri" pitchFamily="34" charset="0"/>
            </a:endParaRPr>
          </a:p>
          <a:p>
            <a:r>
              <a:rPr lang="en-GB" dirty="0">
                <a:solidFill>
                  <a:schemeClr val="accent4"/>
                </a:solidFill>
                <a:latin typeface="Calibri" pitchFamily="34" charset="0"/>
              </a:rPr>
              <a:t>I felt I needed some ‘help’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introduction of CPR has been challenging</a:t>
            </a:r>
          </a:p>
        </p:txBody>
      </p:sp>
    </p:spTree>
    <p:extLst>
      <p:ext uri="{BB962C8B-B14F-4D97-AF65-F5344CB8AC3E}">
        <p14:creationId xmlns:p14="http://schemas.microsoft.com/office/powerpoint/2010/main" val="26958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770</Words>
  <Application>Microsoft Office PowerPoint</Application>
  <PresentationFormat>On-screen Show (4:3)</PresentationFormat>
  <Paragraphs>139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Lucida Sans Unicode</vt:lpstr>
      <vt:lpstr>Source Sans Pro</vt:lpstr>
      <vt:lpstr>Verdana</vt:lpstr>
      <vt:lpstr>Wingdings 2</vt:lpstr>
      <vt:lpstr>Wingdings 3</vt:lpstr>
      <vt:lpstr>Concourse</vt:lpstr>
      <vt:lpstr>Acrobat Document</vt:lpstr>
      <vt:lpstr>CPR for Feet</vt:lpstr>
      <vt:lpstr>National campaign in Scotland CPR for Feet</vt:lpstr>
      <vt:lpstr>Why did we feel we needed such an initiative? Scottish Diabetes Inpatient  audit of 1,048 inpatients revealed  that;  </vt:lpstr>
      <vt:lpstr>PowerPoint Presentation</vt:lpstr>
      <vt:lpstr>Why do we need to be especially concerned about the heel?</vt:lpstr>
      <vt:lpstr>Who is “at risk”? </vt:lpstr>
      <vt:lpstr> Recent Guidelines in Scotland </vt:lpstr>
      <vt:lpstr>Why do we need   CPR for Feet?</vt:lpstr>
      <vt:lpstr>The introduction of CPR has been challenging</vt:lpstr>
      <vt:lpstr>Help came on the 1st March 2017</vt:lpstr>
      <vt:lpstr>This resulted in..........</vt:lpstr>
      <vt:lpstr>New pressure relieving/reducing range  approved for use in  NHS Scotland</vt:lpstr>
      <vt:lpstr>At risk and ambulatory HeelSafe </vt:lpstr>
      <vt:lpstr>Patient who is at risk and  non-ambulant  </vt:lpstr>
      <vt:lpstr>CPR posters and pressure  relieving algorithms</vt:lpstr>
      <vt:lpstr>CPR badges</vt:lpstr>
      <vt:lpstr>Ward based training</vt:lpstr>
      <vt:lpstr>LEARNPRO MODULE </vt:lpstr>
      <vt:lpstr>New on line training resource</vt:lpstr>
      <vt:lpstr>PowerPoint Presentation</vt:lpstr>
      <vt:lpstr>Learning Outcomes</vt:lpstr>
      <vt:lpstr>PowerPoint Presentation</vt:lpstr>
      <vt:lpstr>So think about introducing  CPR for Feet</vt:lpstr>
    </vt:vector>
  </TitlesOfParts>
  <Company>NHS Lanarkshire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campaign in Scotland CPR for Feet</dc:title>
  <dc:creator>stangd</dc:creator>
  <cp:lastModifiedBy>Stang, Duncan (HM) Podiatrist</cp:lastModifiedBy>
  <cp:revision>9</cp:revision>
  <dcterms:created xsi:type="dcterms:W3CDTF">2018-10-02T11:09:31Z</dcterms:created>
  <dcterms:modified xsi:type="dcterms:W3CDTF">2020-12-17T13:44:37Z</dcterms:modified>
</cp:coreProperties>
</file>